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
  </p:notesMasterIdLst>
  <p:sldIdLst>
    <p:sldId id="256" r:id="rId2"/>
    <p:sldId id="260" r:id="rId3"/>
    <p:sldId id="259" r:id="rId4"/>
    <p:sldId id="262"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FBB031"/>
    <a:srgbClr val="E32726"/>
    <a:srgbClr val="D60057"/>
    <a:srgbClr val="8B857B"/>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60"/>
    <p:restoredTop sz="94647"/>
  </p:normalViewPr>
  <p:slideViewPr>
    <p:cSldViewPr snapToGrid="0" snapToObjects="1" showGuides="1">
      <p:cViewPr varScale="1">
        <p:scale>
          <a:sx n="105" d="100"/>
          <a:sy n="105" d="100"/>
        </p:scale>
        <p:origin x="1206" y="114"/>
      </p:cViewPr>
      <p:guideLst>
        <p:guide orient="horz" pos="411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CACE1-0839-DD4E-8A8D-815B08AED9A4}" type="datetimeFigureOut">
              <a:rPr lang="en-US" smtClean="0"/>
              <a:t>8/8/2019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58301-8E47-694C-884E-80E9D5260CC5}" type="slidenum">
              <a:rPr lang="en-US" smtClean="0"/>
              <a:t>‹#›</a:t>
            </a:fld>
            <a:endParaRPr lang="en-US"/>
          </a:p>
        </p:txBody>
      </p:sp>
    </p:spTree>
    <p:extLst>
      <p:ext uri="{BB962C8B-B14F-4D97-AF65-F5344CB8AC3E}">
        <p14:creationId xmlns:p14="http://schemas.microsoft.com/office/powerpoint/2010/main" val="213792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smtClean="0"/>
              <a:t>Slide decks and other presentation tools (</a:t>
            </a:r>
            <a:r>
              <a:rPr lang="en-CA" baseline="0" dirty="0" err="1" smtClean="0"/>
              <a:t>Qualtrics</a:t>
            </a:r>
            <a:r>
              <a:rPr lang="en-CA" baseline="0" dirty="0" smtClean="0"/>
              <a:t>): used in the moment, but also after the fact as presentation supplement</a:t>
            </a:r>
          </a:p>
          <a:p>
            <a:pPr marL="171450" indent="-171450">
              <a:buFontTx/>
              <a:buChar char="-"/>
            </a:pPr>
            <a:r>
              <a:rPr lang="en-CA" baseline="0" dirty="0" smtClean="0"/>
              <a:t>Think about how what </a:t>
            </a:r>
            <a:r>
              <a:rPr lang="en-CA" baseline="0" dirty="0" smtClean="0"/>
              <a:t>you’re </a:t>
            </a:r>
            <a:r>
              <a:rPr lang="en-CA" baseline="0" dirty="0" smtClean="0"/>
              <a:t>building will be used – not just by the abled (i.e. consider how our presentations will interact with assistive devices)</a:t>
            </a:r>
          </a:p>
          <a:p>
            <a:pPr marL="171450" indent="-171450">
              <a:buFontTx/>
              <a:buChar char="-"/>
            </a:pPr>
            <a:r>
              <a:rPr lang="en-CA" baseline="0" dirty="0" smtClean="0"/>
              <a:t>Universal design: </a:t>
            </a:r>
            <a:r>
              <a:rPr lang="en-CA" baseline="0" dirty="0" smtClean="0"/>
              <a:t>making our presentations more accessible to people with disabilities includes and benefits </a:t>
            </a:r>
            <a:r>
              <a:rPr lang="en-CA" baseline="0" dirty="0" smtClean="0"/>
              <a:t>everyone</a:t>
            </a:r>
            <a:endParaRPr lang="en-CA" dirty="0"/>
          </a:p>
        </p:txBody>
      </p:sp>
      <p:sp>
        <p:nvSpPr>
          <p:cNvPr id="4" name="Slide Number Placeholder 3"/>
          <p:cNvSpPr>
            <a:spLocks noGrp="1"/>
          </p:cNvSpPr>
          <p:nvPr>
            <p:ph type="sldNum" sz="quarter" idx="10"/>
          </p:nvPr>
        </p:nvSpPr>
        <p:spPr/>
        <p:txBody>
          <a:bodyPr/>
          <a:lstStyle/>
          <a:p>
            <a:fld id="{EAB58301-8E47-694C-884E-80E9D5260CC5}" type="slidenum">
              <a:rPr lang="en-US" smtClean="0"/>
              <a:t>2</a:t>
            </a:fld>
            <a:endParaRPr lang="en-US"/>
          </a:p>
        </p:txBody>
      </p:sp>
    </p:spTree>
    <p:extLst>
      <p:ext uri="{BB962C8B-B14F-4D97-AF65-F5344CB8AC3E}">
        <p14:creationId xmlns:p14="http://schemas.microsoft.com/office/powerpoint/2010/main" val="3837997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AB58301-8E47-694C-884E-80E9D5260CC5}" type="slidenum">
              <a:rPr lang="en-US" smtClean="0"/>
              <a:t>3</a:t>
            </a:fld>
            <a:endParaRPr lang="en-US"/>
          </a:p>
        </p:txBody>
      </p:sp>
    </p:spTree>
    <p:extLst>
      <p:ext uri="{BB962C8B-B14F-4D97-AF65-F5344CB8AC3E}">
        <p14:creationId xmlns:p14="http://schemas.microsoft.com/office/powerpoint/2010/main" val="257093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Note difference between</a:t>
            </a:r>
            <a:r>
              <a:rPr lang="en-CA" baseline="0" dirty="0" smtClean="0"/>
              <a:t> coloured graphs and graphs with </a:t>
            </a:r>
            <a:r>
              <a:rPr lang="en-CA" baseline="0" dirty="0" err="1" smtClean="0"/>
              <a:t>colour+pattern</a:t>
            </a:r>
            <a:r>
              <a:rPr lang="en-CA" baseline="0" dirty="0" smtClean="0"/>
              <a:t>: a </a:t>
            </a:r>
            <a:r>
              <a:rPr lang="en-CA" baseline="0" dirty="0" err="1" smtClean="0"/>
              <a:t>colourblind</a:t>
            </a:r>
            <a:r>
              <a:rPr lang="en-CA" baseline="0" dirty="0" smtClean="0"/>
              <a:t> person could still register the difference between the columns in the graph on the right.</a:t>
            </a:r>
            <a:endParaRPr lang="en-CA" dirty="0"/>
          </a:p>
        </p:txBody>
      </p:sp>
      <p:sp>
        <p:nvSpPr>
          <p:cNvPr id="4" name="Slide Number Placeholder 3"/>
          <p:cNvSpPr>
            <a:spLocks noGrp="1"/>
          </p:cNvSpPr>
          <p:nvPr>
            <p:ph type="sldNum" sz="quarter" idx="10"/>
          </p:nvPr>
        </p:nvSpPr>
        <p:spPr/>
        <p:txBody>
          <a:bodyPr/>
          <a:lstStyle/>
          <a:p>
            <a:fld id="{EAB58301-8E47-694C-884E-80E9D5260CC5}" type="slidenum">
              <a:rPr lang="en-US" smtClean="0"/>
              <a:t>4</a:t>
            </a:fld>
            <a:endParaRPr lang="en-US"/>
          </a:p>
        </p:txBody>
      </p:sp>
    </p:spTree>
    <p:extLst>
      <p:ext uri="{BB962C8B-B14F-4D97-AF65-F5344CB8AC3E}">
        <p14:creationId xmlns:p14="http://schemas.microsoft.com/office/powerpoint/2010/main" val="1485023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p:nvPr>
        </p:nvSpPr>
        <p:spPr>
          <a:xfrm>
            <a:off x="552668" y="481913"/>
            <a:ext cx="7841294" cy="1884405"/>
          </a:xfrm>
          <a:prstGeom prst="rect">
            <a:avLst/>
          </a:prstGeom>
        </p:spPr>
        <p:txBody>
          <a:bodyPr anchor="b">
            <a:normAutofit/>
          </a:bodyPr>
          <a:lstStyle>
            <a:lvl1pPr algn="l">
              <a:lnSpc>
                <a:spcPts val="5000"/>
              </a:lnSpc>
              <a:defRPr sz="4800" b="1">
                <a:solidFill>
                  <a:schemeClr val="accent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p:nvPr>
        </p:nvSpPr>
        <p:spPr>
          <a:xfrm>
            <a:off x="552668" y="2366318"/>
            <a:ext cx="7841294" cy="939114"/>
          </a:xfrm>
          <a:prstGeom prst="rect">
            <a:avLst/>
          </a:prstGeom>
        </p:spPr>
        <p:txBody>
          <a:bodyPr/>
          <a:lstStyle>
            <a:lvl1pPr marL="0" indent="0" algn="l">
              <a:lnSpc>
                <a:spcPts val="2600"/>
              </a:lnSpc>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552668" y="3305432"/>
            <a:ext cx="6367116" cy="1186859"/>
          </a:xfrm>
          <a:prstGeom prst="rect">
            <a:avLst/>
          </a:prstGeom>
        </p:spPr>
        <p:txBody>
          <a:bodyPr anchor="b" anchorCtr="0">
            <a:noAutofit/>
          </a:bodyPr>
          <a:lstStyle>
            <a:lvl1pPr marL="0" indent="0">
              <a:lnSpc>
                <a:spcPts val="1600"/>
              </a:lnSpc>
              <a:spcBef>
                <a:spcPts val="0"/>
              </a:spcBef>
              <a:buNone/>
              <a:defRPr sz="1400">
                <a:solidFill>
                  <a:schemeClr val="tx1"/>
                </a:solidFill>
              </a:defRPr>
            </a:lvl1pPr>
          </a:lstStyle>
          <a:p>
            <a:pPr lvl="0"/>
            <a:r>
              <a:rPr lang="en-US" dirty="0"/>
              <a:t>Presenter’s Name</a:t>
            </a:r>
            <a:br>
              <a:rPr lang="en-US" dirty="0"/>
            </a:br>
            <a:r>
              <a:rPr lang="en-US" dirty="0"/>
              <a:t>Presenter’s title / additional designations</a:t>
            </a:r>
            <a:br>
              <a:rPr lang="en-US" dirty="0"/>
            </a:br>
            <a:r>
              <a:rPr lang="en-US" dirty="0"/>
              <a:t>Faculty of / Department of / additional designations</a:t>
            </a:r>
          </a:p>
        </p:txBody>
      </p:sp>
      <p:sp>
        <p:nvSpPr>
          <p:cNvPr id="12" name="Text Placeholder 11">
            <a:extLst>
              <a:ext uri="{FF2B5EF4-FFF2-40B4-BE49-F238E27FC236}">
                <a16:creationId xmlns:a16="http://schemas.microsoft.com/office/drawing/2014/main" id="{65E4B113-E638-B640-8F48-252058659E0B}"/>
              </a:ext>
            </a:extLst>
          </p:cNvPr>
          <p:cNvSpPr>
            <a:spLocks noGrp="1"/>
          </p:cNvSpPr>
          <p:nvPr>
            <p:ph type="body" sz="quarter" idx="11" hasCustomPrompt="1"/>
          </p:nvPr>
        </p:nvSpPr>
        <p:spPr>
          <a:xfrm>
            <a:off x="552668" y="4492291"/>
            <a:ext cx="3487991" cy="521874"/>
          </a:xfrm>
          <a:prstGeom prst="rect">
            <a:avLst/>
          </a:prstGeom>
        </p:spPr>
        <p:txBody>
          <a:bodyPr>
            <a:normAutofit/>
          </a:bodyPr>
          <a:lstStyle>
            <a:lvl1pPr marL="0" indent="0">
              <a:spcBef>
                <a:spcPts val="0"/>
              </a:spcBef>
              <a:buNone/>
              <a:defRPr sz="1000" b="1">
                <a:solidFill>
                  <a:schemeClr val="accent3"/>
                </a:solidFill>
              </a:defRPr>
            </a:lvl1pPr>
          </a:lstStyle>
          <a:p>
            <a:pPr lvl="0"/>
            <a:r>
              <a:rPr lang="en-US" dirty="0"/>
              <a:t>Click to add date</a:t>
            </a:r>
          </a:p>
        </p:txBody>
      </p:sp>
    </p:spTree>
    <p:extLst>
      <p:ext uri="{BB962C8B-B14F-4D97-AF65-F5344CB8AC3E}">
        <p14:creationId xmlns:p14="http://schemas.microsoft.com/office/powerpoint/2010/main" val="398029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32D7-DB76-2847-ADA0-EE213BEBB022}"/>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4F7C696-28D5-3D4E-90D5-168D38046ECC}"/>
              </a:ext>
            </a:extLst>
          </p:cNvPr>
          <p:cNvSpPr>
            <a:spLocks noGrp="1"/>
          </p:cNvSpPr>
          <p:nvPr>
            <p:ph idx="1"/>
          </p:nvPr>
        </p:nvSpPr>
        <p:spPr>
          <a:xfrm>
            <a:off x="562628" y="1773195"/>
            <a:ext cx="9724372" cy="4115669"/>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9146427" y="6380538"/>
            <a:ext cx="2743200" cy="365125"/>
          </a:xfrm>
          <a:prstGeom prst="rect">
            <a:avLst/>
          </a:prstGeom>
        </p:spPr>
        <p:txBody>
          <a:bodyPr/>
          <a:lstStyle>
            <a:lvl1pPr algn="r">
              <a:defRPr sz="1000">
                <a:solidFill>
                  <a:schemeClr val="bg1"/>
                </a:solidFill>
              </a:defRPr>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388144403"/>
      </p:ext>
    </p:extLst>
  </p:cSld>
  <p:clrMapOvr>
    <a:masterClrMapping/>
  </p:clrMapOvr>
  <p:extLst mod="1">
    <p:ext uri="{DCECCB84-F9BA-43D5-87BE-67443E8EF086}">
      <p15:sldGuideLst xmlns:p15="http://schemas.microsoft.com/office/powerpoint/2012/main">
        <p15:guide id="1" orient="horz" pos="70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933864" y="1773021"/>
            <a:ext cx="3938587" cy="3938587"/>
          </a:xfrm>
          <a:prstGeom prst="rect">
            <a:avLst/>
          </a:prstGeom>
        </p:spPr>
        <p:txBody>
          <a:bodyPr/>
          <a:lstStyle>
            <a:lvl1pPr marL="0" indent="0">
              <a:buNone/>
              <a:defRPr/>
            </a:lvl1pPr>
          </a:lstStyle>
          <a:p>
            <a:endParaRPr lang="en-US"/>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5347569" y="1773021"/>
            <a:ext cx="6013537" cy="3938587"/>
          </a:xfrm>
          <a:prstGeom prst="rect">
            <a:avLst/>
          </a:prstGeom>
        </p:spPr>
        <p:txBody>
          <a:bodyPr/>
          <a:lstStyle>
            <a:lvl1pPr>
              <a:buClr>
                <a:schemeClr val="accent1"/>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DBF3C08-C8EC-DC49-84E7-B18774364A03}"/>
              </a:ext>
            </a:extLst>
          </p:cNvPr>
          <p:cNvSpPr>
            <a:spLocks noGrp="1"/>
          </p:cNvSpPr>
          <p:nvPr>
            <p:ph type="sldNum" sz="quarter" idx="12"/>
          </p:nvPr>
        </p:nvSpPr>
        <p:spPr>
          <a:xfrm>
            <a:off x="9146427" y="6380538"/>
            <a:ext cx="2743200" cy="365125"/>
          </a:xfrm>
          <a:prstGeom prst="rect">
            <a:avLst/>
          </a:prstGeom>
        </p:spPr>
        <p:txBody>
          <a:bodyPr/>
          <a:lstStyle>
            <a:lvl1pPr algn="r">
              <a:defRPr sz="1000">
                <a:solidFill>
                  <a:schemeClr val="bg1"/>
                </a:solidFill>
              </a:defRPr>
            </a:lvl1pPr>
          </a:lstStyle>
          <a:p>
            <a:fld id="{5C35FCF4-C3EF-BD43-82E0-05BC237DAD2A}" type="slidenum">
              <a:rPr lang="en-US" smtClean="0"/>
              <a:pPr/>
              <a:t>‹#›</a:t>
            </a:fld>
            <a:endParaRPr lang="en-US" dirty="0"/>
          </a:p>
        </p:txBody>
      </p:sp>
      <p:sp>
        <p:nvSpPr>
          <p:cNvPr id="7" name="Title 1">
            <a:extLst>
              <a:ext uri="{FF2B5EF4-FFF2-40B4-BE49-F238E27FC236}">
                <a16:creationId xmlns:a16="http://schemas.microsoft.com/office/drawing/2014/main" id="{4AF4FC2F-942D-6942-8D5B-4C7E0E5244FF}"/>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dirty="0"/>
              <a:t>Click to edit Master title style</a:t>
            </a:r>
          </a:p>
        </p:txBody>
      </p:sp>
    </p:spTree>
    <p:extLst>
      <p:ext uri="{BB962C8B-B14F-4D97-AF65-F5344CB8AC3E}">
        <p14:creationId xmlns:p14="http://schemas.microsoft.com/office/powerpoint/2010/main" val="219073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1211358" y="1655241"/>
            <a:ext cx="3982602" cy="2222782"/>
          </a:xfrm>
          <a:prstGeom prst="rect">
            <a:avLst/>
          </a:prstGeom>
        </p:spPr>
        <p:txBody>
          <a:bodyPr/>
          <a:lstStyle>
            <a:lvl1pPr marL="0" indent="0">
              <a:buNone/>
              <a:defRPr/>
            </a:lvl1pPr>
          </a:lstStyle>
          <a:p>
            <a:endParaRPr lang="en-US" dirty="0"/>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1211358"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a:extLst>
              <a:ext uri="{FF2B5EF4-FFF2-40B4-BE49-F238E27FC236}">
                <a16:creationId xmlns:a16="http://schemas.microsoft.com/office/drawing/2014/main" id="{873EC9B2-3D79-EB42-BD2D-94A59CE5C329}"/>
              </a:ext>
            </a:extLst>
          </p:cNvPr>
          <p:cNvSpPr>
            <a:spLocks noGrp="1"/>
          </p:cNvSpPr>
          <p:nvPr>
            <p:ph type="pic" sz="quarter" idx="14"/>
          </p:nvPr>
        </p:nvSpPr>
        <p:spPr>
          <a:xfrm>
            <a:off x="6984841" y="1655241"/>
            <a:ext cx="3982602" cy="2222782"/>
          </a:xfrm>
          <a:prstGeom prst="rect">
            <a:avLst/>
          </a:prstGeom>
        </p:spPr>
        <p:txBody>
          <a:bodyPr/>
          <a:lstStyle>
            <a:lvl1pPr marL="0" indent="0">
              <a:buNone/>
              <a:defRPr/>
            </a:lvl1pPr>
          </a:lstStyle>
          <a:p>
            <a:endParaRPr lang="en-US"/>
          </a:p>
        </p:txBody>
      </p:sp>
      <p:cxnSp>
        <p:nvCxnSpPr>
          <p:cNvPr id="3" name="Straight Connector 2">
            <a:extLst>
              <a:ext uri="{FF2B5EF4-FFF2-40B4-BE49-F238E27FC236}">
                <a16:creationId xmlns:a16="http://schemas.microsoft.com/office/drawing/2014/main" id="{B1D7853A-8D09-4041-8FD1-E58DBA8A7F0F}"/>
              </a:ext>
            </a:extLst>
          </p:cNvPr>
          <p:cNvCxnSpPr/>
          <p:nvPr userDrawn="1"/>
        </p:nvCxnSpPr>
        <p:spPr>
          <a:xfrm>
            <a:off x="6096000" y="1551313"/>
            <a:ext cx="0" cy="465342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3" name="Content Placeholder 2">
            <a:extLst>
              <a:ext uri="{FF2B5EF4-FFF2-40B4-BE49-F238E27FC236}">
                <a16:creationId xmlns:a16="http://schemas.microsoft.com/office/drawing/2014/main" id="{AEF50DEA-27DF-7C4E-AD5F-60F66ED518A4}"/>
              </a:ext>
            </a:extLst>
          </p:cNvPr>
          <p:cNvSpPr>
            <a:spLocks noGrp="1"/>
          </p:cNvSpPr>
          <p:nvPr>
            <p:ph idx="15"/>
          </p:nvPr>
        </p:nvSpPr>
        <p:spPr>
          <a:xfrm>
            <a:off x="6984841"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5D4A5085-02C7-C249-93B0-AC3B6836CB82}"/>
              </a:ext>
            </a:extLst>
          </p:cNvPr>
          <p:cNvSpPr>
            <a:spLocks noGrp="1"/>
          </p:cNvSpPr>
          <p:nvPr>
            <p:ph type="sldNum" sz="quarter" idx="12"/>
          </p:nvPr>
        </p:nvSpPr>
        <p:spPr>
          <a:xfrm>
            <a:off x="9146427" y="6380538"/>
            <a:ext cx="2743200" cy="365125"/>
          </a:xfrm>
          <a:prstGeom prst="rect">
            <a:avLst/>
          </a:prstGeom>
        </p:spPr>
        <p:txBody>
          <a:bodyPr/>
          <a:lstStyle>
            <a:lvl1pPr algn="r">
              <a:defRPr sz="1000">
                <a:solidFill>
                  <a:schemeClr val="bg1"/>
                </a:solidFill>
              </a:defRPr>
            </a:lvl1pPr>
          </a:lstStyle>
          <a:p>
            <a:fld id="{5C35FCF4-C3EF-BD43-82E0-05BC237DAD2A}" type="slidenum">
              <a:rPr lang="en-US" smtClean="0"/>
              <a:pPr/>
              <a:t>‹#›</a:t>
            </a:fld>
            <a:endParaRPr lang="en-US" dirty="0"/>
          </a:p>
        </p:txBody>
      </p:sp>
      <p:sp>
        <p:nvSpPr>
          <p:cNvPr id="10" name="Title 1">
            <a:extLst>
              <a:ext uri="{FF2B5EF4-FFF2-40B4-BE49-F238E27FC236}">
                <a16:creationId xmlns:a16="http://schemas.microsoft.com/office/drawing/2014/main" id="{5CF9A15B-E143-B248-AA59-A29370229760}"/>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dirty="0"/>
              <a:t>Click to edit Master title style</a:t>
            </a:r>
          </a:p>
        </p:txBody>
      </p:sp>
    </p:spTree>
    <p:extLst>
      <p:ext uri="{BB962C8B-B14F-4D97-AF65-F5344CB8AC3E}">
        <p14:creationId xmlns:p14="http://schemas.microsoft.com/office/powerpoint/2010/main" val="68388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016D1F-0C29-D446-876E-DD6C096D7311}"/>
              </a:ext>
            </a:extLst>
          </p:cNvPr>
          <p:cNvSpPr>
            <a:spLocks noGrp="1"/>
          </p:cNvSpPr>
          <p:nvPr>
            <p:ph type="body" sz="quarter" idx="10" hasCustomPrompt="1"/>
          </p:nvPr>
        </p:nvSpPr>
        <p:spPr>
          <a:xfrm>
            <a:off x="3589638" y="1118286"/>
            <a:ext cx="7271951" cy="4775887"/>
          </a:xfrm>
          <a:prstGeom prst="rect">
            <a:avLst/>
          </a:prstGeom>
        </p:spPr>
        <p:txBody>
          <a:bodyPr anchor="ctr" anchorCtr="0"/>
          <a:lstStyle>
            <a:lvl1pPr marL="0" indent="0">
              <a:lnSpc>
                <a:spcPts val="5000"/>
              </a:lnSpc>
              <a:spcBef>
                <a:spcPts val="0"/>
              </a:spcBef>
              <a:buNone/>
              <a:defRPr sz="4800" b="1">
                <a:solidFill>
                  <a:schemeClr val="accent1"/>
                </a:solidFill>
                <a:latin typeface="+mn-lt"/>
              </a:defRPr>
            </a:lvl1pPr>
          </a:lstStyle>
          <a:p>
            <a:pPr lvl="0"/>
            <a:r>
              <a:rPr lang="en-US" dirty="0"/>
              <a:t>This slide is for one big, </a:t>
            </a:r>
            <a:br>
              <a:rPr lang="en-US" dirty="0"/>
            </a:br>
            <a:r>
              <a:rPr lang="en-US" dirty="0"/>
              <a:t>bold statement. Bullet </a:t>
            </a:r>
            <a:br>
              <a:rPr lang="en-US" dirty="0"/>
            </a:br>
            <a:r>
              <a:rPr lang="en-US" dirty="0"/>
              <a:t>points can’t compete! </a:t>
            </a:r>
          </a:p>
        </p:txBody>
      </p:sp>
    </p:spTree>
    <p:extLst>
      <p:ext uri="{BB962C8B-B14F-4D97-AF65-F5344CB8AC3E}">
        <p14:creationId xmlns:p14="http://schemas.microsoft.com/office/powerpoint/2010/main" val="399748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hasCustomPrompt="1"/>
          </p:nvPr>
        </p:nvSpPr>
        <p:spPr>
          <a:xfrm>
            <a:off x="713306" y="259491"/>
            <a:ext cx="8115597" cy="1928468"/>
          </a:xfrm>
          <a:prstGeom prst="rect">
            <a:avLst/>
          </a:prstGeom>
        </p:spPr>
        <p:txBody>
          <a:bodyPr anchor="b">
            <a:normAutofit/>
          </a:bodyPr>
          <a:lstStyle>
            <a:lvl1pPr algn="l">
              <a:lnSpc>
                <a:spcPts val="3800"/>
              </a:lnSpc>
              <a:defRPr sz="3600" b="1">
                <a:solidFill>
                  <a:schemeClr val="accent1"/>
                </a:solidFill>
                <a:latin typeface="+mn-lt"/>
              </a:defRPr>
            </a:lvl1pPr>
          </a:lstStyle>
          <a:p>
            <a:r>
              <a:rPr lang="en-US" dirty="0"/>
              <a:t>Thank you for attending! </a:t>
            </a:r>
            <a:br>
              <a:rPr lang="en-US" dirty="0"/>
            </a:br>
            <a:r>
              <a:rPr lang="en-US" dirty="0"/>
              <a:t>and/or other concluding message</a:t>
            </a:r>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hasCustomPrompt="1"/>
          </p:nvPr>
        </p:nvSpPr>
        <p:spPr>
          <a:xfrm>
            <a:off x="713306" y="2203160"/>
            <a:ext cx="8115597" cy="780997"/>
          </a:xfrm>
          <a:prstGeom prst="rect">
            <a:avLst/>
          </a:prstGeom>
        </p:spPr>
        <p:txBody>
          <a:bodyPr/>
          <a:lstStyle>
            <a:lvl1pPr marL="0" indent="0" algn="l">
              <a:lnSpc>
                <a:spcPts val="2600"/>
              </a:lnSpc>
              <a:spcBef>
                <a:spcPts val="0"/>
              </a:spcBef>
              <a:buNone/>
              <a:defRPr sz="24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For more information go to </a:t>
            </a:r>
            <a:r>
              <a:rPr lang="en-US" dirty="0" err="1"/>
              <a:t>ucalgary.ca</a:t>
            </a:r>
            <a:r>
              <a:rPr lang="en-US" dirty="0"/>
              <a:t>/</a:t>
            </a:r>
            <a:r>
              <a:rPr lang="en-US" dirty="0" err="1"/>
              <a:t>webaddress</a:t>
            </a:r>
            <a:endParaRPr lang="en-US" dirty="0"/>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713307" y="3002203"/>
            <a:ext cx="6478326" cy="1468879"/>
          </a:xfrm>
          <a:prstGeom prst="rect">
            <a:avLst/>
          </a:prstGeom>
        </p:spPr>
        <p:txBody>
          <a:bodyPr anchor="b" anchorCtr="0">
            <a:noAutofit/>
          </a:bodyPr>
          <a:lstStyle>
            <a:lvl1pPr marL="0" indent="0">
              <a:lnSpc>
                <a:spcPts val="2000"/>
              </a:lnSpc>
              <a:spcBef>
                <a:spcPts val="0"/>
              </a:spcBef>
              <a:buNone/>
              <a:defRPr sz="1800" b="0">
                <a:solidFill>
                  <a:schemeClr val="tx1"/>
                </a:solidFill>
              </a:defRPr>
            </a:lvl1pPr>
          </a:lstStyle>
          <a:p>
            <a:pPr lvl="0"/>
            <a:r>
              <a:rPr lang="en-US" dirty="0"/>
              <a:t>Presenter’s Name</a:t>
            </a:r>
            <a:br>
              <a:rPr lang="en-US" dirty="0"/>
            </a:br>
            <a:r>
              <a:rPr lang="en-US" dirty="0" err="1"/>
              <a:t>presentersemail@ucalgary.ca</a:t>
            </a:r>
            <a:r>
              <a:rPr lang="en-US" dirty="0"/>
              <a:t/>
            </a:r>
            <a:br>
              <a:rPr lang="en-US" dirty="0"/>
            </a:br>
            <a:r>
              <a:rPr lang="en-US" dirty="0"/>
              <a:t>Phone number / Twitter handle / additional contact info</a:t>
            </a:r>
          </a:p>
        </p:txBody>
      </p:sp>
    </p:spTree>
    <p:extLst>
      <p:ext uri="{BB962C8B-B14F-4D97-AF65-F5344CB8AC3E}">
        <p14:creationId xmlns:p14="http://schemas.microsoft.com/office/powerpoint/2010/main" val="179591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83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ccessibility.umn.edu/presentations/microsoft-powerpoint" TargetMode="External"/><Relationship Id="rId2" Type="http://schemas.openxmlformats.org/officeDocument/2006/relationships/hyperlink" Target="https://support.office.com/en-us/article/make-your-powerpoint-presentations-accessible-to-people-with-disabilities-6f7772b2-2f33-4bd2-8ca7-dae3b2b3ef25"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33A7-5FAF-7E4C-B3D7-17132204F1B4}"/>
              </a:ext>
            </a:extLst>
          </p:cNvPr>
          <p:cNvSpPr>
            <a:spLocks noGrp="1"/>
          </p:cNvSpPr>
          <p:nvPr>
            <p:ph type="ctrTitle"/>
          </p:nvPr>
        </p:nvSpPr>
        <p:spPr>
          <a:xfrm>
            <a:off x="552668" y="326465"/>
            <a:ext cx="8124988" cy="1884405"/>
          </a:xfrm>
        </p:spPr>
        <p:txBody>
          <a:bodyPr>
            <a:noAutofit/>
          </a:bodyPr>
          <a:lstStyle/>
          <a:p>
            <a:r>
              <a:rPr lang="en-US" sz="5400" dirty="0" smtClean="0"/>
              <a:t>Building more accessible </a:t>
            </a:r>
            <a:r>
              <a:rPr lang="en-US" sz="5400" dirty="0" err="1" smtClean="0"/>
              <a:t>Powerpoints</a:t>
            </a:r>
            <a:r>
              <a:rPr lang="en-US" sz="5400" dirty="0" smtClean="0"/>
              <a:t>				</a:t>
            </a:r>
            <a:endParaRPr lang="en-US" sz="5400" dirty="0"/>
          </a:p>
        </p:txBody>
      </p:sp>
      <p:sp>
        <p:nvSpPr>
          <p:cNvPr id="3" name="Subtitle 2">
            <a:extLst>
              <a:ext uri="{FF2B5EF4-FFF2-40B4-BE49-F238E27FC236}">
                <a16:creationId xmlns:a16="http://schemas.microsoft.com/office/drawing/2014/main" id="{1CE4ED0D-A202-2C42-8CC0-EE323836B5F9}"/>
              </a:ext>
            </a:extLst>
          </p:cNvPr>
          <p:cNvSpPr>
            <a:spLocks noGrp="1"/>
          </p:cNvSpPr>
          <p:nvPr>
            <p:ph type="subTitle" idx="1"/>
          </p:nvPr>
        </p:nvSpPr>
        <p:spPr>
          <a:xfrm>
            <a:off x="552668" y="2183304"/>
            <a:ext cx="7841294" cy="939114"/>
          </a:xfrm>
        </p:spPr>
        <p:txBody>
          <a:bodyPr/>
          <a:lstStyle/>
          <a:p>
            <a:pPr>
              <a:spcBef>
                <a:spcPts val="600"/>
              </a:spcBef>
            </a:pPr>
            <a:r>
              <a:rPr lang="en-US" sz="3200" dirty="0" smtClean="0"/>
              <a:t>Sustainability Moment</a:t>
            </a:r>
            <a:endParaRPr lang="en-US" sz="3200" dirty="0"/>
          </a:p>
        </p:txBody>
      </p:sp>
      <p:sp>
        <p:nvSpPr>
          <p:cNvPr id="4" name="Text Placeholder 3">
            <a:extLst>
              <a:ext uri="{FF2B5EF4-FFF2-40B4-BE49-F238E27FC236}">
                <a16:creationId xmlns:a16="http://schemas.microsoft.com/office/drawing/2014/main" id="{AC139BAF-497B-114A-ADA3-745184DA3B01}"/>
              </a:ext>
            </a:extLst>
          </p:cNvPr>
          <p:cNvSpPr>
            <a:spLocks noGrp="1"/>
          </p:cNvSpPr>
          <p:nvPr>
            <p:ph type="body" sz="quarter" idx="10"/>
          </p:nvPr>
        </p:nvSpPr>
        <p:spPr>
          <a:xfrm>
            <a:off x="552668" y="2652861"/>
            <a:ext cx="6367116" cy="1534957"/>
          </a:xfrm>
        </p:spPr>
        <p:txBody>
          <a:bodyPr/>
          <a:lstStyle/>
          <a:p>
            <a:r>
              <a:rPr lang="en-US" sz="2800" dirty="0"/>
              <a:t>Your name</a:t>
            </a:r>
          </a:p>
          <a:p>
            <a:r>
              <a:rPr lang="en-US" sz="2800" dirty="0"/>
              <a:t>Your title</a:t>
            </a:r>
          </a:p>
          <a:p>
            <a:r>
              <a:rPr lang="en-US" sz="2800" dirty="0"/>
              <a:t>Your faculty/department name</a:t>
            </a:r>
            <a:endParaRPr lang="en-US" sz="2800" dirty="0"/>
          </a:p>
        </p:txBody>
      </p:sp>
      <p:sp>
        <p:nvSpPr>
          <p:cNvPr id="5" name="Text Placeholder 4">
            <a:extLst>
              <a:ext uri="{FF2B5EF4-FFF2-40B4-BE49-F238E27FC236}">
                <a16:creationId xmlns:a16="http://schemas.microsoft.com/office/drawing/2014/main" id="{45D60A7D-2996-BA40-813C-919B891794C6}"/>
              </a:ext>
            </a:extLst>
          </p:cNvPr>
          <p:cNvSpPr>
            <a:spLocks noGrp="1"/>
          </p:cNvSpPr>
          <p:nvPr>
            <p:ph type="body" sz="quarter" idx="11"/>
          </p:nvPr>
        </p:nvSpPr>
        <p:spPr>
          <a:xfrm>
            <a:off x="552668" y="4067709"/>
            <a:ext cx="3487991" cy="521874"/>
          </a:xfrm>
        </p:spPr>
        <p:txBody>
          <a:bodyPr>
            <a:noAutofit/>
          </a:bodyPr>
          <a:lstStyle/>
          <a:p>
            <a:r>
              <a:rPr lang="en-US" sz="2400" dirty="0" smtClean="0"/>
              <a:t>Date of your sustainability moment</a:t>
            </a:r>
            <a:endParaRPr lang="en-US" sz="2400" dirty="0"/>
          </a:p>
        </p:txBody>
      </p:sp>
    </p:spTree>
    <p:extLst>
      <p:ext uri="{BB962C8B-B14F-4D97-AF65-F5344CB8AC3E}">
        <p14:creationId xmlns:p14="http://schemas.microsoft.com/office/powerpoint/2010/main" val="2341394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Decorative image. A person wearing headphones is using a screen reader device to convert onscreen text to a Braille display." title="Screen reade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313" r="14313"/>
          <a:stretch>
            <a:fillRect/>
          </a:stretch>
        </p:blipFill>
        <p:spPr>
          <a:xfrm>
            <a:off x="693461" y="1558595"/>
            <a:ext cx="4195763" cy="3938587"/>
          </a:xfrm>
        </p:spPr>
      </p:pic>
      <p:sp>
        <p:nvSpPr>
          <p:cNvPr id="3" name="Content Placeholder 2"/>
          <p:cNvSpPr>
            <a:spLocks noGrp="1"/>
          </p:cNvSpPr>
          <p:nvPr>
            <p:ph idx="1"/>
          </p:nvPr>
        </p:nvSpPr>
        <p:spPr>
          <a:xfrm>
            <a:off x="4928617" y="1497366"/>
            <a:ext cx="6341050" cy="4367440"/>
          </a:xfrm>
        </p:spPr>
        <p:txBody>
          <a:bodyPr/>
          <a:lstStyle/>
          <a:p>
            <a:r>
              <a:rPr lang="en-CA" sz="3200" dirty="0" smtClean="0"/>
              <a:t>People with visual disabilities</a:t>
            </a:r>
          </a:p>
          <a:p>
            <a:pPr lvl="1"/>
            <a:r>
              <a:rPr lang="en-CA" sz="2800" dirty="0" smtClean="0"/>
              <a:t>Screen readers convert text to speech or a Braille display</a:t>
            </a:r>
          </a:p>
          <a:p>
            <a:pPr marL="457200" lvl="1" indent="0">
              <a:buNone/>
            </a:pPr>
            <a:endParaRPr lang="en-CA" sz="1800" dirty="0" smtClean="0"/>
          </a:p>
          <a:p>
            <a:r>
              <a:rPr lang="en-CA" sz="3200" dirty="0" smtClean="0"/>
              <a:t>People with hearing disabilities</a:t>
            </a:r>
          </a:p>
          <a:p>
            <a:pPr lvl="1"/>
            <a:r>
              <a:rPr lang="en-CA" sz="2800" dirty="0" smtClean="0"/>
              <a:t>Subtitles/closed captions for videos</a:t>
            </a:r>
          </a:p>
          <a:p>
            <a:pPr lvl="1"/>
            <a:endParaRPr lang="en-CA" sz="1800" dirty="0"/>
          </a:p>
          <a:p>
            <a:r>
              <a:rPr lang="en-CA" sz="3200" dirty="0" smtClean="0"/>
              <a:t>People with physical disabilities</a:t>
            </a:r>
          </a:p>
          <a:p>
            <a:pPr lvl="1"/>
            <a:r>
              <a:rPr lang="en-CA" sz="2800" dirty="0" smtClean="0"/>
              <a:t>Consider where the presentation will take place: location, setup</a:t>
            </a:r>
          </a:p>
          <a:p>
            <a:pPr lvl="1"/>
            <a:endParaRPr lang="en-CA" dirty="0"/>
          </a:p>
          <a:p>
            <a:pPr marL="457200" lvl="1" indent="0">
              <a:buNone/>
            </a:pPr>
            <a:endParaRPr lang="en-CA" dirty="0" smtClean="0"/>
          </a:p>
        </p:txBody>
      </p:sp>
      <p:sp>
        <p:nvSpPr>
          <p:cNvPr id="4" name="Slide Number Placeholder 3"/>
          <p:cNvSpPr>
            <a:spLocks noGrp="1"/>
          </p:cNvSpPr>
          <p:nvPr>
            <p:ph type="sldNum" sz="quarter" idx="12"/>
          </p:nvPr>
        </p:nvSpPr>
        <p:spPr/>
        <p:txBody>
          <a:bodyPr/>
          <a:lstStyle/>
          <a:p>
            <a:fld id="{5C35FCF4-C3EF-BD43-82E0-05BC237DAD2A}" type="slidenum">
              <a:rPr lang="en-US" smtClean="0"/>
              <a:pPr/>
              <a:t>2</a:t>
            </a:fld>
            <a:endParaRPr lang="en-US" dirty="0"/>
          </a:p>
        </p:txBody>
      </p:sp>
      <p:sp>
        <p:nvSpPr>
          <p:cNvPr id="2" name="Title 1"/>
          <p:cNvSpPr>
            <a:spLocks noGrp="1"/>
          </p:cNvSpPr>
          <p:nvPr>
            <p:ph type="title"/>
          </p:nvPr>
        </p:nvSpPr>
        <p:spPr/>
        <p:txBody>
          <a:bodyPr>
            <a:normAutofit/>
          </a:bodyPr>
          <a:lstStyle/>
          <a:p>
            <a:r>
              <a:rPr lang="en-CA" sz="4400" dirty="0" smtClean="0"/>
              <a:t>Accessible to whom?</a:t>
            </a:r>
            <a:endParaRPr lang="en-CA" sz="4400" dirty="0"/>
          </a:p>
        </p:txBody>
      </p:sp>
    </p:spTree>
    <p:extLst>
      <p:ext uri="{BB962C8B-B14F-4D97-AF65-F5344CB8AC3E}">
        <p14:creationId xmlns:p14="http://schemas.microsoft.com/office/powerpoint/2010/main" val="984808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Building more accessible presentations</a:t>
            </a:r>
            <a:endParaRPr lang="en-CA" sz="4000" dirty="0"/>
          </a:p>
        </p:txBody>
      </p:sp>
      <p:sp>
        <p:nvSpPr>
          <p:cNvPr id="3" name="Content Placeholder 2"/>
          <p:cNvSpPr>
            <a:spLocks noGrp="1"/>
          </p:cNvSpPr>
          <p:nvPr>
            <p:ph idx="1"/>
          </p:nvPr>
        </p:nvSpPr>
        <p:spPr>
          <a:xfrm>
            <a:off x="3535680" y="1497367"/>
            <a:ext cx="7326376" cy="4391498"/>
          </a:xfrm>
        </p:spPr>
        <p:txBody>
          <a:bodyPr/>
          <a:lstStyle/>
          <a:p>
            <a:r>
              <a:rPr lang="en-CA" sz="3200" dirty="0" smtClean="0"/>
              <a:t>Use “Layout” function instead of manually inserting text/images</a:t>
            </a:r>
          </a:p>
          <a:p>
            <a:pPr lvl="1"/>
            <a:r>
              <a:rPr lang="en-CA" sz="2800" dirty="0" smtClean="0"/>
              <a:t>Format &gt; Arrange &gt; Selection Pane: check the reading order of the items on your slide</a:t>
            </a:r>
          </a:p>
          <a:p>
            <a:r>
              <a:rPr lang="en-CA" sz="3200" dirty="0" smtClean="0"/>
              <a:t>Avoid </a:t>
            </a:r>
            <a:r>
              <a:rPr lang="en-CA" sz="3200" dirty="0"/>
              <a:t>slide-only content</a:t>
            </a:r>
          </a:p>
          <a:p>
            <a:r>
              <a:rPr lang="en-CA" sz="3200" dirty="0"/>
              <a:t>Include alternate text for </a:t>
            </a:r>
            <a:r>
              <a:rPr lang="en-CA" sz="3200" dirty="0" smtClean="0"/>
              <a:t>visuals whenever possible</a:t>
            </a:r>
          </a:p>
          <a:p>
            <a:r>
              <a:rPr lang="en-CA" sz="3200" dirty="0" smtClean="0"/>
              <a:t>Try to link to videos that have closed captioning</a:t>
            </a:r>
          </a:p>
        </p:txBody>
      </p:sp>
      <p:pic>
        <p:nvPicPr>
          <p:cNvPr id="5" name="Picture 4" descr="A screenshot of the &quot;Edit alt text&quot; window that accompanies the image in the previous slide. The alt text for the image reads &quot;Decorative image. A person wearing headphones is using a screen reader device to convert onscreen text to a Braille display.&quot;" title="Example of alt text"/>
          <p:cNvPicPr>
            <a:picLocks noChangeAspect="1"/>
          </p:cNvPicPr>
          <p:nvPr/>
        </p:nvPicPr>
        <p:blipFill rotWithShape="1">
          <a:blip r:embed="rId3"/>
          <a:srcRect l="71626" t="14427" r="13768" b="38551"/>
          <a:stretch/>
        </p:blipFill>
        <p:spPr>
          <a:xfrm>
            <a:off x="562628" y="1497366"/>
            <a:ext cx="2682240" cy="4693920"/>
          </a:xfrm>
          <a:prstGeom prst="rect">
            <a:avLst/>
          </a:prstGeom>
        </p:spPr>
      </p:pic>
      <p:sp>
        <p:nvSpPr>
          <p:cNvPr id="4" name="Slide Number Placeholder 3"/>
          <p:cNvSpPr>
            <a:spLocks noGrp="1"/>
          </p:cNvSpPr>
          <p:nvPr>
            <p:ph type="sldNum" sz="quarter" idx="12"/>
          </p:nvPr>
        </p:nvSpPr>
        <p:spPr/>
        <p:txBody>
          <a:bodyPr/>
          <a:lstStyle/>
          <a:p>
            <a:fld id="{5C35FCF4-C3EF-BD43-82E0-05BC237DAD2A}" type="slidenum">
              <a:rPr lang="en-US" smtClean="0"/>
              <a:pPr/>
              <a:t>3</a:t>
            </a:fld>
            <a:endParaRPr lang="en-US" dirty="0"/>
          </a:p>
        </p:txBody>
      </p:sp>
    </p:spTree>
    <p:extLst>
      <p:ext uri="{BB962C8B-B14F-4D97-AF65-F5344CB8AC3E}">
        <p14:creationId xmlns:p14="http://schemas.microsoft.com/office/powerpoint/2010/main" val="3082808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35FCF4-C3EF-BD43-82E0-05BC237DAD2A}" type="slidenum">
              <a:rPr lang="en-US" smtClean="0"/>
              <a:pPr/>
              <a:t>4</a:t>
            </a:fld>
            <a:endParaRPr lang="en-US" dirty="0"/>
          </a:p>
        </p:txBody>
      </p:sp>
      <p:sp>
        <p:nvSpPr>
          <p:cNvPr id="2" name="Title 1"/>
          <p:cNvSpPr>
            <a:spLocks noGrp="1"/>
          </p:cNvSpPr>
          <p:nvPr>
            <p:ph type="title"/>
          </p:nvPr>
        </p:nvSpPr>
        <p:spPr/>
        <p:txBody>
          <a:bodyPr>
            <a:normAutofit/>
          </a:bodyPr>
          <a:lstStyle/>
          <a:p>
            <a:r>
              <a:rPr lang="en-CA" sz="4400" dirty="0" smtClean="0"/>
              <a:t>Formatting slides for accessibility	</a:t>
            </a:r>
            <a:endParaRPr lang="en-CA" sz="4400" dirty="0"/>
          </a:p>
        </p:txBody>
      </p:sp>
      <p:sp>
        <p:nvSpPr>
          <p:cNvPr id="3" name="Content Placeholder 2"/>
          <p:cNvSpPr>
            <a:spLocks noGrp="1"/>
          </p:cNvSpPr>
          <p:nvPr>
            <p:ph idx="1"/>
          </p:nvPr>
        </p:nvSpPr>
        <p:spPr>
          <a:xfrm>
            <a:off x="562628" y="1426246"/>
            <a:ext cx="9724372" cy="4115669"/>
          </a:xfrm>
        </p:spPr>
        <p:txBody>
          <a:bodyPr/>
          <a:lstStyle/>
          <a:p>
            <a:r>
              <a:rPr lang="en-CA" sz="3200" dirty="0" smtClean="0"/>
              <a:t>Use high-contrast text (i.e. black/white)</a:t>
            </a:r>
            <a:endParaRPr lang="en-CA" sz="3200" dirty="0" smtClean="0"/>
          </a:p>
          <a:p>
            <a:r>
              <a:rPr lang="en-CA" sz="3200" dirty="0"/>
              <a:t>R</a:t>
            </a:r>
            <a:r>
              <a:rPr lang="en-CA" sz="3200" dirty="0" smtClean="0"/>
              <a:t>eadable </a:t>
            </a:r>
            <a:r>
              <a:rPr lang="en-CA" sz="3200" dirty="0" smtClean="0"/>
              <a:t>font (i.e. Calibri)</a:t>
            </a:r>
            <a:endParaRPr lang="en-CA" sz="3200" dirty="0"/>
          </a:p>
          <a:p>
            <a:r>
              <a:rPr lang="en-CA" sz="3200" dirty="0"/>
              <a:t>Large font </a:t>
            </a:r>
            <a:r>
              <a:rPr lang="en-CA" sz="3200" dirty="0" smtClean="0"/>
              <a:t>size: at </a:t>
            </a:r>
            <a:r>
              <a:rPr lang="en-CA" sz="3200" dirty="0"/>
              <a:t>least 18 </a:t>
            </a:r>
            <a:r>
              <a:rPr lang="en-CA" sz="3200" dirty="0" err="1" smtClean="0"/>
              <a:t>pt</a:t>
            </a:r>
            <a:r>
              <a:rPr lang="en-CA" sz="3200" dirty="0"/>
              <a:t>,</a:t>
            </a:r>
            <a:r>
              <a:rPr lang="en-CA" sz="3200" dirty="0" smtClean="0"/>
              <a:t> ideally </a:t>
            </a:r>
            <a:r>
              <a:rPr lang="en-CA" sz="3200" dirty="0"/>
              <a:t>28pt</a:t>
            </a:r>
            <a:r>
              <a:rPr lang="en-CA" sz="3200" dirty="0" smtClean="0"/>
              <a:t>+</a:t>
            </a:r>
            <a:endParaRPr lang="en-CA" sz="3200" dirty="0"/>
          </a:p>
          <a:p>
            <a:r>
              <a:rPr lang="en-CA" sz="3200" dirty="0"/>
              <a:t>Avoid using </a:t>
            </a:r>
            <a:r>
              <a:rPr lang="en-CA" sz="3200" dirty="0" smtClean="0"/>
              <a:t>only colour </a:t>
            </a:r>
            <a:r>
              <a:rPr lang="en-CA" sz="3200" dirty="0"/>
              <a:t>to convey </a:t>
            </a:r>
            <a:r>
              <a:rPr lang="en-CA" sz="3200" dirty="0" smtClean="0"/>
              <a:t>information</a:t>
            </a:r>
            <a:endParaRPr lang="en-CA" sz="3200" dirty="0" smtClean="0"/>
          </a:p>
          <a:p>
            <a:pPr lvl="1"/>
            <a:endParaRPr lang="en-CA" sz="2800" dirty="0"/>
          </a:p>
          <a:p>
            <a:pPr marL="0" indent="0">
              <a:buNone/>
            </a:pPr>
            <a:endParaRPr lang="en-CA" dirty="0"/>
          </a:p>
        </p:txBody>
      </p:sp>
      <p:pic>
        <p:nvPicPr>
          <p:cNvPr id="6" name="Picture 5" descr="Two bar graphs side by side. One bar graph uses only colour to distinguish between bars. The second and more accessible graph uses colour, pattern, and text to distinguish between bars. " title="Bar graph example"/>
          <p:cNvPicPr>
            <a:picLocks noChangeAspect="1"/>
          </p:cNvPicPr>
          <p:nvPr/>
        </p:nvPicPr>
        <p:blipFill>
          <a:blip r:embed="rId3"/>
          <a:stretch>
            <a:fillRect/>
          </a:stretch>
        </p:blipFill>
        <p:spPr>
          <a:xfrm>
            <a:off x="2230764" y="3902396"/>
            <a:ext cx="6388100" cy="2478142"/>
          </a:xfrm>
          <a:prstGeom prst="rect">
            <a:avLst/>
          </a:prstGeom>
        </p:spPr>
      </p:pic>
    </p:spTree>
    <p:extLst>
      <p:ext uri="{BB962C8B-B14F-4D97-AF65-F5344CB8AC3E}">
        <p14:creationId xmlns:p14="http://schemas.microsoft.com/office/powerpoint/2010/main" val="4073505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3306" y="524507"/>
            <a:ext cx="8115597" cy="871223"/>
          </a:xfrm>
        </p:spPr>
        <p:txBody>
          <a:bodyPr>
            <a:normAutofit/>
          </a:bodyPr>
          <a:lstStyle/>
          <a:p>
            <a:r>
              <a:rPr lang="en-CA" sz="4400" dirty="0" smtClean="0"/>
              <a:t>Further resources	</a:t>
            </a:r>
            <a:endParaRPr lang="en-CA" sz="4400" dirty="0"/>
          </a:p>
        </p:txBody>
      </p:sp>
      <p:sp>
        <p:nvSpPr>
          <p:cNvPr id="6" name="Subtitle 5"/>
          <p:cNvSpPr>
            <a:spLocks noGrp="1"/>
          </p:cNvSpPr>
          <p:nvPr>
            <p:ph type="subTitle" idx="1"/>
          </p:nvPr>
        </p:nvSpPr>
        <p:spPr>
          <a:xfrm>
            <a:off x="713306" y="2047712"/>
            <a:ext cx="8115597" cy="780997"/>
          </a:xfrm>
        </p:spPr>
        <p:txBody>
          <a:bodyPr/>
          <a:lstStyle/>
          <a:p>
            <a:pPr marL="457200" indent="-457200">
              <a:buFont typeface="Arial" panose="020B0604020202020204" pitchFamily="34" charset="0"/>
              <a:buChar char="•"/>
            </a:pPr>
            <a:r>
              <a:rPr lang="en-CA" sz="3200" b="0" dirty="0">
                <a:solidFill>
                  <a:schemeClr val="tx1"/>
                </a:solidFill>
              </a:rPr>
              <a:t>Office 365 online </a:t>
            </a:r>
            <a:r>
              <a:rPr lang="en-CA" sz="3200" b="0" dirty="0" smtClean="0">
                <a:solidFill>
                  <a:schemeClr val="tx1"/>
                </a:solidFill>
              </a:rPr>
              <a:t>support: </a:t>
            </a:r>
            <a:r>
              <a:rPr lang="en-CA" sz="3200" b="0" dirty="0" smtClean="0">
                <a:solidFill>
                  <a:schemeClr val="tx1"/>
                </a:solidFill>
                <a:hlinkClick r:id="rId2"/>
              </a:rPr>
              <a:t>Make </a:t>
            </a:r>
            <a:r>
              <a:rPr lang="en-CA" sz="3200" b="0" dirty="0">
                <a:solidFill>
                  <a:schemeClr val="tx1"/>
                </a:solidFill>
                <a:hlinkClick r:id="rId2"/>
              </a:rPr>
              <a:t>your PowerPoint presentations accessible to people with disabilities</a:t>
            </a:r>
            <a:endParaRPr lang="en-CA" sz="3200" b="0" dirty="0">
              <a:solidFill>
                <a:schemeClr val="tx1"/>
              </a:solidFill>
            </a:endParaRPr>
          </a:p>
          <a:p>
            <a:pPr marL="457200" indent="-457200">
              <a:buFont typeface="Arial" panose="020B0604020202020204" pitchFamily="34" charset="0"/>
              <a:buChar char="•"/>
            </a:pPr>
            <a:endParaRPr lang="en-CA" sz="3200" dirty="0">
              <a:solidFill>
                <a:schemeClr val="tx1"/>
              </a:solidFill>
            </a:endParaRPr>
          </a:p>
          <a:p>
            <a:pPr marL="457200" indent="-457200">
              <a:buFont typeface="Arial" panose="020B0604020202020204" pitchFamily="34" charset="0"/>
              <a:buChar char="•"/>
            </a:pPr>
            <a:r>
              <a:rPr lang="en-CA" sz="3200" b="0" dirty="0" err="1">
                <a:solidFill>
                  <a:schemeClr val="tx1"/>
                </a:solidFill>
              </a:rPr>
              <a:t>UMinnesota’s</a:t>
            </a:r>
            <a:r>
              <a:rPr lang="en-CA" sz="3200" b="0" dirty="0">
                <a:solidFill>
                  <a:schemeClr val="tx1"/>
                </a:solidFill>
              </a:rPr>
              <a:t> </a:t>
            </a:r>
            <a:r>
              <a:rPr lang="en-CA" sz="3200" b="0" dirty="0" err="1" smtClean="0">
                <a:solidFill>
                  <a:schemeClr val="tx1"/>
                </a:solidFill>
                <a:hlinkClick r:id="rId3"/>
              </a:rPr>
              <a:t>AccessibleU</a:t>
            </a:r>
            <a:r>
              <a:rPr lang="en-CA" sz="3200" b="0" dirty="0" smtClean="0">
                <a:solidFill>
                  <a:schemeClr val="tx1"/>
                </a:solidFill>
              </a:rPr>
              <a:t>: Guide </a:t>
            </a:r>
            <a:r>
              <a:rPr lang="en-CA" sz="3200" b="0" dirty="0">
                <a:solidFill>
                  <a:schemeClr val="tx1"/>
                </a:solidFill>
              </a:rPr>
              <a:t>to building accessible </a:t>
            </a:r>
            <a:r>
              <a:rPr lang="en-CA" sz="3200" b="0" dirty="0" err="1">
                <a:solidFill>
                  <a:schemeClr val="tx1"/>
                </a:solidFill>
              </a:rPr>
              <a:t>Powerpoint</a:t>
            </a:r>
            <a:r>
              <a:rPr lang="en-CA" sz="3200" b="0" dirty="0">
                <a:solidFill>
                  <a:schemeClr val="tx1"/>
                </a:solidFill>
              </a:rPr>
              <a:t> slides</a:t>
            </a:r>
          </a:p>
          <a:p>
            <a:endParaRPr lang="en-CA" dirty="0"/>
          </a:p>
        </p:txBody>
      </p:sp>
      <p:sp>
        <p:nvSpPr>
          <p:cNvPr id="4" name="Slide Number Placeholder 3"/>
          <p:cNvSpPr>
            <a:spLocks noGrp="1"/>
          </p:cNvSpPr>
          <p:nvPr>
            <p:ph type="sldNum" sz="quarter" idx="4294967295"/>
          </p:nvPr>
        </p:nvSpPr>
        <p:spPr>
          <a:xfrm>
            <a:off x="9448800" y="6380163"/>
            <a:ext cx="2743200" cy="365125"/>
          </a:xfrm>
          <a:prstGeom prst="rect">
            <a:avLst/>
          </a:prstGeom>
        </p:spPr>
        <p:txBody>
          <a:bodyPr/>
          <a:lstStyle/>
          <a:p>
            <a:fld id="{5C35FCF4-C3EF-BD43-82E0-05BC237DAD2A}" type="slidenum">
              <a:rPr lang="en-US" smtClean="0"/>
              <a:pPr/>
              <a:t>5</a:t>
            </a:fld>
            <a:endParaRPr lang="en-US" dirty="0"/>
          </a:p>
        </p:txBody>
      </p:sp>
    </p:spTree>
    <p:extLst>
      <p:ext uri="{BB962C8B-B14F-4D97-AF65-F5344CB8AC3E}">
        <p14:creationId xmlns:p14="http://schemas.microsoft.com/office/powerpoint/2010/main" val="3174207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Calgary">
      <a:dk1>
        <a:srgbClr val="000000"/>
      </a:dk1>
      <a:lt1>
        <a:srgbClr val="FFFFFF"/>
      </a:lt1>
      <a:dk2>
        <a:srgbClr val="8C857B"/>
      </a:dk2>
      <a:lt2>
        <a:srgbClr val="C3BFB6"/>
      </a:lt2>
      <a:accent1>
        <a:srgbClr val="D6001C"/>
      </a:accent1>
      <a:accent2>
        <a:srgbClr val="FFA300"/>
      </a:accent2>
      <a:accent3>
        <a:srgbClr val="FF671F"/>
      </a:accent3>
      <a:accent4>
        <a:srgbClr val="B5BD00"/>
      </a:accent4>
      <a:accent5>
        <a:srgbClr val="CE0058"/>
      </a:accent5>
      <a:accent6>
        <a:srgbClr val="A6192E"/>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2525</TotalTime>
  <Words>274</Words>
  <Application>Microsoft Office PowerPoint</Application>
  <PresentationFormat>Widescreen</PresentationFormat>
  <Paragraphs>41</Paragraphs>
  <Slides>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Building more accessible Powerpoints    </vt:lpstr>
      <vt:lpstr>Accessible to whom?</vt:lpstr>
      <vt:lpstr>Building more accessible presentations</vt:lpstr>
      <vt:lpstr>Formatting slides for accessibility </vt:lpstr>
      <vt:lpstr>Further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Bentham</dc:creator>
  <cp:lastModifiedBy>Alex Howard</cp:lastModifiedBy>
  <cp:revision>126</cp:revision>
  <dcterms:created xsi:type="dcterms:W3CDTF">2018-02-28T16:41:54Z</dcterms:created>
  <dcterms:modified xsi:type="dcterms:W3CDTF">2019-08-08T20:50:22Z</dcterms:modified>
</cp:coreProperties>
</file>